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4D9"/>
    <a:srgbClr val="4B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229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4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52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15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1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5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7/18/2024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85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28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7/18/2024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79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59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58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7/18/2024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‹Nº›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882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Canica con tonos marrones y aguamarina">
            <a:extLst>
              <a:ext uri="{FF2B5EF4-FFF2-40B4-BE49-F238E27FC236}">
                <a16:creationId xmlns:a16="http://schemas.microsoft.com/office/drawing/2014/main" id="{58C058EB-76DA-587C-7BE1-EA64CE1E85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4482" r="-1" b="16272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n 5" descr="Un reloj en la fachada de un edificio&#10;&#10;Descripción generada automáticamente con confianza media">
            <a:extLst>
              <a:ext uri="{FF2B5EF4-FFF2-40B4-BE49-F238E27FC236}">
                <a16:creationId xmlns:a16="http://schemas.microsoft.com/office/drawing/2014/main" id="{4D763B82-21C8-8193-CF9E-70A4054CE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516"/>
            <a:ext cx="12192000" cy="32512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B9471D2-DB90-F092-1438-F114B54DCF9F}"/>
              </a:ext>
            </a:extLst>
          </p:cNvPr>
          <p:cNvSpPr txBox="1"/>
          <p:nvPr/>
        </p:nvSpPr>
        <p:spPr>
          <a:xfrm>
            <a:off x="1411127" y="388812"/>
            <a:ext cx="93666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b="1" dirty="0">
                <a:solidFill>
                  <a:srgbClr val="FCF4D9"/>
                </a:solidFill>
              </a:rPr>
              <a:t>CLASIFICACIÓN DE OBRAS DE ARTE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790742-6C8F-A02B-C91F-4D7A4E01780C}"/>
              </a:ext>
            </a:extLst>
          </p:cNvPr>
          <p:cNvSpPr txBox="1"/>
          <p:nvPr/>
        </p:nvSpPr>
        <p:spPr>
          <a:xfrm>
            <a:off x="1411127" y="5446471"/>
            <a:ext cx="93666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b="1" dirty="0">
                <a:solidFill>
                  <a:srgbClr val="FCF4D9"/>
                </a:solidFill>
              </a:rPr>
              <a:t>MUSEO DE ARTE METROPOLITANO</a:t>
            </a:r>
          </a:p>
        </p:txBody>
      </p:sp>
    </p:spTree>
    <p:extLst>
      <p:ext uri="{BB962C8B-B14F-4D97-AF65-F5344CB8AC3E}">
        <p14:creationId xmlns:p14="http://schemas.microsoft.com/office/powerpoint/2010/main" val="2222496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7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D7050A3-B1DE-4865-BAE7-B35015408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0401EF1-C054-4118-87E7-1621168AD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992DDB-2A16-EF4D-C59C-AB8448A8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62" y="674287"/>
            <a:ext cx="5047488" cy="16405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negocio</a:t>
            </a:r>
            <a:endParaRPr lang="en-US" dirty="0"/>
          </a:p>
        </p:txBody>
      </p:sp>
      <p:grpSp>
        <p:nvGrpSpPr>
          <p:cNvPr id="78" name="decorative circles">
            <a:extLst>
              <a:ext uri="{FF2B5EF4-FFF2-40B4-BE49-F238E27FC236}">
                <a16:creationId xmlns:a16="http://schemas.microsoft.com/office/drawing/2014/main" id="{499E7689-E646-4066-9AD0-62F46B462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AFEBC98-1CAB-474C-8458-BEB70D8F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C1741FF-E9EA-44E7-90AD-0009B23D9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41A188E-5A43-4269-BD7A-89A6C8F39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D6BB9FB-66A8-4DC7-BE6D-04F08DFF1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D76882-E899-4E4C-8818-FDEA473A7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Marcador de contenido 47" descr="Un reloj en el medio de una plaza&#10;&#10;Descripción generada automáticamente con confianza media">
            <a:extLst>
              <a:ext uri="{FF2B5EF4-FFF2-40B4-BE49-F238E27FC236}">
                <a16:creationId xmlns:a16="http://schemas.microsoft.com/office/drawing/2014/main" id="{0BDA6B58-F64C-B9D7-4C53-A47C6A159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 r="-2" b="-2"/>
          <a:stretch/>
        </p:blipFill>
        <p:spPr>
          <a:xfrm>
            <a:off x="6475068" y="1214970"/>
            <a:ext cx="5716932" cy="5643030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4CAAED9C-EEDF-9E52-BF0B-6EA74EC44103}"/>
              </a:ext>
            </a:extLst>
          </p:cNvPr>
          <p:cNvSpPr txBox="1"/>
          <p:nvPr/>
        </p:nvSpPr>
        <p:spPr>
          <a:xfrm>
            <a:off x="588821" y="3678453"/>
            <a:ext cx="45397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tx2"/>
                </a:solidFill>
              </a:rPr>
              <a:t>Crear un modelo que les ayude a predecir si una obra puede ser destacada o no dentro de su colección</a:t>
            </a:r>
          </a:p>
        </p:txBody>
      </p:sp>
    </p:spTree>
    <p:extLst>
      <p:ext uri="{BB962C8B-B14F-4D97-AF65-F5344CB8AC3E}">
        <p14:creationId xmlns:p14="http://schemas.microsoft.com/office/powerpoint/2010/main" val="533142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F8E18AC-903E-4B46-8CC0-FE20E612C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EE38FB-0763-470C-8A5E-44456B513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BC8129-D4CD-16AB-D61D-33E21C5E7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122363"/>
            <a:ext cx="4606280" cy="1579774"/>
          </a:xfrm>
        </p:spPr>
        <p:txBody>
          <a:bodyPr anchor="b">
            <a:normAutofit/>
          </a:bodyPr>
          <a:lstStyle/>
          <a:p>
            <a:r>
              <a:rPr lang="es-ES" dirty="0"/>
              <a:t>Pasos del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DFA39D-B5A8-817F-7308-76C930618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589746"/>
            <a:ext cx="4606280" cy="2145891"/>
          </a:xfrm>
        </p:spPr>
        <p:txBody>
          <a:bodyPr anchor="t">
            <a:normAutofit/>
          </a:bodyPr>
          <a:lstStyle/>
          <a:p>
            <a:r>
              <a:rPr lang="es-ES" sz="2400" dirty="0"/>
              <a:t>Limpieza de datos</a:t>
            </a:r>
          </a:p>
          <a:p>
            <a:r>
              <a:rPr lang="es-ES" sz="2400" dirty="0"/>
              <a:t>Análisis exploratorio de los datos</a:t>
            </a:r>
          </a:p>
          <a:p>
            <a:r>
              <a:rPr lang="es-ES" sz="2400" dirty="0"/>
              <a:t>Entrenamiento, optimización y evaluación del modelo</a:t>
            </a:r>
          </a:p>
          <a:p>
            <a:r>
              <a:rPr lang="es-ES" sz="2400" dirty="0"/>
              <a:t>Predicciones</a:t>
            </a:r>
          </a:p>
        </p:txBody>
      </p:sp>
      <p:sp>
        <p:nvSpPr>
          <p:cNvPr id="14" name="Oval 1">
            <a:extLst>
              <a:ext uri="{FF2B5EF4-FFF2-40B4-BE49-F238E27FC236}">
                <a16:creationId xmlns:a16="http://schemas.microsoft.com/office/drawing/2014/main" id="{F1D6E6C0-11C7-4A38-BD12-80741960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1411" y="557332"/>
            <a:ext cx="5743337" cy="57433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decorative circles">
            <a:extLst>
              <a:ext uri="{FF2B5EF4-FFF2-40B4-BE49-F238E27FC236}">
                <a16:creationId xmlns:a16="http://schemas.microsoft.com/office/drawing/2014/main" id="{2B16E781-E64A-4007-B0F1-5A50135A4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062" y="289695"/>
            <a:ext cx="4971115" cy="6138399"/>
            <a:chOff x="6870062" y="289695"/>
            <a:chExt cx="4971115" cy="613839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F5849D6-7C1F-435A-8BEB-2A37173B6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C6C5D90-0568-4F1C-9392-536D4E32E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74736" y="5667686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69E425-421F-469A-9C32-9FB5C16E5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27805" y="5275653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1A526-345A-4A63-BA59-FF91204E9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9847" y="59428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27432B5-3C17-4415-B09A-67FCBD636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1540" y="655922"/>
              <a:ext cx="466441" cy="46644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E4DDCC-A5A9-4365-876A-7992F2CF4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A5DB42D-36BB-41F6-A512-3AFDD33AD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63367" y="6122314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3F45BD-67A0-4732-B626-9ECB4B18E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0062" y="5959435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n 4" descr="Imagen que contiene edificio, tabla, grande, parado&#10;&#10;Descripción generada automáticamente">
            <a:extLst>
              <a:ext uri="{FF2B5EF4-FFF2-40B4-BE49-F238E27FC236}">
                <a16:creationId xmlns:a16="http://schemas.microsoft.com/office/drawing/2014/main" id="{8ED10957-F41F-CE80-B2D2-07B843C3B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422" y="1691342"/>
            <a:ext cx="3475314" cy="347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31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8FC08-6F58-DD32-5DC2-92271779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Paso 1: Limpieza de datos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9BA0659-ABBC-CA35-CFBE-C6BD24380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70" y="1712028"/>
            <a:ext cx="8586784" cy="1735324"/>
          </a:xfrm>
        </p:spPr>
      </p:pic>
      <p:pic>
        <p:nvPicPr>
          <p:cNvPr id="7" name="Imagen 6" descr="Texto&#10;&#10;Descripción generada automáticamente con confianza baja">
            <a:extLst>
              <a:ext uri="{FF2B5EF4-FFF2-40B4-BE49-F238E27FC236}">
                <a16:creationId xmlns:a16="http://schemas.microsoft.com/office/drawing/2014/main" id="{9B324F93-21CE-BBBF-DAFB-FB2A15D57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394" y="1027906"/>
            <a:ext cx="2958336" cy="3896880"/>
          </a:xfrm>
          <a:prstGeom prst="rect">
            <a:avLst/>
          </a:prstGeom>
        </p:spPr>
      </p:pic>
      <p:pic>
        <p:nvPicPr>
          <p:cNvPr id="9" name="Imagen 8" descr="Pantalla de computadora con letras&#10;&#10;Descripción generada automáticamente con confianza media">
            <a:extLst>
              <a:ext uri="{FF2B5EF4-FFF2-40B4-BE49-F238E27FC236}">
                <a16:creationId xmlns:a16="http://schemas.microsoft.com/office/drawing/2014/main" id="{E87A384C-E32C-5CA3-FB2E-63CB7DF57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127" y="5083997"/>
            <a:ext cx="7503479" cy="1492193"/>
          </a:xfrm>
          <a:prstGeom prst="rect">
            <a:avLst/>
          </a:prstGeom>
        </p:spPr>
      </p:pic>
      <p:pic>
        <p:nvPicPr>
          <p:cNvPr id="11" name="Imagen 10" descr="Imagen que contiene texto, placa&#10;&#10;Descripción generada automáticamente">
            <a:extLst>
              <a:ext uri="{FF2B5EF4-FFF2-40B4-BE49-F238E27FC236}">
                <a16:creationId xmlns:a16="http://schemas.microsoft.com/office/drawing/2014/main" id="{C929D99D-3CE6-61DE-C2BA-DC8CC6F24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2" y="3570253"/>
            <a:ext cx="2909996" cy="31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1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DAA859-38B4-AE67-7676-9678731D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Paso 2: EDA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75FD6D8-C5DD-00A3-951C-6B066EC15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" y="1804801"/>
            <a:ext cx="10658475" cy="1109012"/>
          </a:xfrm>
        </p:spPr>
      </p:pic>
      <p:pic>
        <p:nvPicPr>
          <p:cNvPr id="7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2AF3F61-06C5-0DCF-B44C-061B6D355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555" y="3166185"/>
            <a:ext cx="5804786" cy="3428988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F6705956-5E6B-1A59-D9AE-27D0BC800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69" y="3502462"/>
            <a:ext cx="2279303" cy="883451"/>
          </a:xfrm>
          <a:prstGeom prst="rect">
            <a:avLst/>
          </a:prstGeom>
        </p:spPr>
      </p:pic>
      <p:sp>
        <p:nvSpPr>
          <p:cNvPr id="10" name="Flecha: curvada hacia arriba 9">
            <a:extLst>
              <a:ext uri="{FF2B5EF4-FFF2-40B4-BE49-F238E27FC236}">
                <a16:creationId xmlns:a16="http://schemas.microsoft.com/office/drawing/2014/main" id="{D88285F3-613E-B587-8821-DB67AE48A43F}"/>
              </a:ext>
            </a:extLst>
          </p:cNvPr>
          <p:cNvSpPr/>
          <p:nvPr/>
        </p:nvSpPr>
        <p:spPr>
          <a:xfrm rot="19750445">
            <a:off x="8133009" y="4956498"/>
            <a:ext cx="1968476" cy="1081549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575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A930A-9903-8305-6988-DCCE62C71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4400" dirty="0"/>
              <a:t>Paso 3: Entrenamiento y evaluación del modelo</a:t>
            </a:r>
          </a:p>
        </p:txBody>
      </p:sp>
      <p:pic>
        <p:nvPicPr>
          <p:cNvPr id="5" name="Marcador de contenido 4" descr="Imagen de la pantalla de un celular de un mensaje en letras negras&#10;&#10;Descripción generada automáticamente con confianza baja">
            <a:extLst>
              <a:ext uri="{FF2B5EF4-FFF2-40B4-BE49-F238E27FC236}">
                <a16:creationId xmlns:a16="http://schemas.microsoft.com/office/drawing/2014/main" id="{80E5C381-9D52-5A1F-2B90-CC06BA02F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9" y="4241809"/>
            <a:ext cx="5138486" cy="1950721"/>
          </a:xfrm>
        </p:spPr>
      </p:pic>
      <p:pic>
        <p:nvPicPr>
          <p:cNvPr id="7" name="Imagen 6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E7BB184E-F3CC-9DC3-7192-6C40671D5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987" y="1690688"/>
            <a:ext cx="5227773" cy="411515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9556729-3663-7404-E5FB-F129CFA5A5D0}"/>
              </a:ext>
            </a:extLst>
          </p:cNvPr>
          <p:cNvSpPr txBox="1"/>
          <p:nvPr/>
        </p:nvSpPr>
        <p:spPr>
          <a:xfrm>
            <a:off x="883411" y="2550750"/>
            <a:ext cx="4807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2"/>
                </a:solidFill>
              </a:rPr>
              <a:t>Modelo utilizado: </a:t>
            </a:r>
            <a:r>
              <a:rPr lang="es-ES" sz="2400" dirty="0" err="1">
                <a:solidFill>
                  <a:schemeClr val="tx2"/>
                </a:solidFill>
              </a:rPr>
              <a:t>XGBoost</a:t>
            </a:r>
            <a:endParaRPr lang="es-ES" sz="2400" dirty="0">
              <a:solidFill>
                <a:schemeClr val="tx2"/>
              </a:solidFill>
            </a:endParaRPr>
          </a:p>
          <a:p>
            <a:r>
              <a:rPr lang="es-ES" sz="2400" dirty="0">
                <a:solidFill>
                  <a:schemeClr val="tx2"/>
                </a:solidFill>
              </a:rPr>
              <a:t>Necesidad de técnicas de rebalanceo</a:t>
            </a:r>
          </a:p>
        </p:txBody>
      </p:sp>
    </p:spTree>
    <p:extLst>
      <p:ext uri="{BB962C8B-B14F-4D97-AF65-F5344CB8AC3E}">
        <p14:creationId xmlns:p14="http://schemas.microsoft.com/office/powerpoint/2010/main" val="3103111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2AFA708-0E93-46D4-99C8-39B42770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1AE0C2-E826-40A9-976E-9077F4438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5509A9-07F1-B714-9378-0F7D2D9F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39" y="777240"/>
            <a:ext cx="6168331" cy="825418"/>
          </a:xfrm>
        </p:spPr>
        <p:txBody>
          <a:bodyPr anchor="b">
            <a:normAutofit fontScale="90000"/>
          </a:bodyPr>
          <a:lstStyle/>
          <a:p>
            <a:r>
              <a:rPr lang="es-ES" dirty="0"/>
              <a:t>Paso 4: Predicciones</a:t>
            </a:r>
          </a:p>
        </p:txBody>
      </p:sp>
      <p:pic>
        <p:nvPicPr>
          <p:cNvPr id="11" name="Marcador de contenido 1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D4F7C0B-BF2D-82AE-4DCB-820063C22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64" y="2205388"/>
            <a:ext cx="7203750" cy="4049882"/>
          </a:xfrm>
        </p:spPr>
      </p:pic>
      <p:grpSp>
        <p:nvGrpSpPr>
          <p:cNvPr id="20" name="decorative circles">
            <a:extLst>
              <a:ext uri="{FF2B5EF4-FFF2-40B4-BE49-F238E27FC236}">
                <a16:creationId xmlns:a16="http://schemas.microsoft.com/office/drawing/2014/main" id="{A1E6C3A1-63EF-4249-BAB0-BC1FF217A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93625" y="927887"/>
            <a:ext cx="3205279" cy="2727847"/>
            <a:chOff x="7893625" y="927887"/>
            <a:chExt cx="3205279" cy="272784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7D4ED74-40F3-42DD-959A-84AAAAD06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93625" y="3428999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A54AA4-6CFD-4ECA-A5D7-9A0AB9B04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5295" y="2842228"/>
              <a:ext cx="466441" cy="466441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656D395-7C8D-433D-A682-9B17302B7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35619" y="296208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1326582-6401-4AD7-A44B-3FFB4107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4744" y="927887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E7D4459-BBDF-467E-9824-EC886C128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7963" y="1870595"/>
              <a:ext cx="346588" cy="346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3230E99-BEE6-4927-8980-78D40F2E0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7963" y="2560850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Marcador de contenido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E175D58-06B1-81AF-BF33-407051C1D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" r="-3" b="8252"/>
          <a:stretch/>
        </p:blipFill>
        <p:spPr>
          <a:xfrm>
            <a:off x="7842678" y="7598"/>
            <a:ext cx="2661680" cy="2424023"/>
          </a:xfrm>
          <a:custGeom>
            <a:avLst/>
            <a:gdLst/>
            <a:ahLst/>
            <a:cxnLst/>
            <a:rect l="l" t="t" r="r" b="b"/>
            <a:pathLst>
              <a:path w="2661680" h="2424023">
                <a:moveTo>
                  <a:pt x="572886" y="0"/>
                </a:moveTo>
                <a:lnTo>
                  <a:pt x="2088794" y="0"/>
                </a:lnTo>
                <a:lnTo>
                  <a:pt x="2177378" y="66242"/>
                </a:lnTo>
                <a:cubicBezTo>
                  <a:pt x="2473153" y="310338"/>
                  <a:pt x="2661680" y="679744"/>
                  <a:pt x="2661680" y="1093183"/>
                </a:cubicBezTo>
                <a:cubicBezTo>
                  <a:pt x="2661680" y="1828186"/>
                  <a:pt x="2065843" y="2424023"/>
                  <a:pt x="1330840" y="2424023"/>
                </a:cubicBezTo>
                <a:cubicBezTo>
                  <a:pt x="595837" y="2424023"/>
                  <a:pt x="0" y="1828186"/>
                  <a:pt x="0" y="1093183"/>
                </a:cubicBezTo>
                <a:cubicBezTo>
                  <a:pt x="0" y="679744"/>
                  <a:pt x="188527" y="310338"/>
                  <a:pt x="484302" y="66242"/>
                </a:cubicBezTo>
                <a:close/>
              </a:path>
            </a:pathLst>
          </a:cu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FBCF31A5-1FCA-3290-7D0B-3C9717EF2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" r="-1" b="-1"/>
          <a:stretch/>
        </p:blipFill>
        <p:spPr>
          <a:xfrm>
            <a:off x="8120360" y="2848923"/>
            <a:ext cx="4071640" cy="4009077"/>
          </a:xfrm>
          <a:custGeom>
            <a:avLst/>
            <a:gdLst/>
            <a:ahLst/>
            <a:cxnLst/>
            <a:rect l="l" t="t" r="r" b="b"/>
            <a:pathLst>
              <a:path w="4012858" h="3951198">
                <a:moveTo>
                  <a:pt x="2361523" y="0"/>
                </a:moveTo>
                <a:cubicBezTo>
                  <a:pt x="2932125" y="0"/>
                  <a:pt x="3455460" y="202372"/>
                  <a:pt x="3863671" y="539257"/>
                </a:cubicBezTo>
                <a:lnTo>
                  <a:pt x="4012858" y="674848"/>
                </a:lnTo>
                <a:lnTo>
                  <a:pt x="4012858" y="3951198"/>
                </a:lnTo>
                <a:lnTo>
                  <a:pt x="618807" y="3951198"/>
                </a:lnTo>
                <a:lnTo>
                  <a:pt x="539257" y="3863671"/>
                </a:lnTo>
                <a:cubicBezTo>
                  <a:pt x="202372" y="3455461"/>
                  <a:pt x="0" y="2932125"/>
                  <a:pt x="0" y="2361523"/>
                </a:cubicBezTo>
                <a:cubicBezTo>
                  <a:pt x="0" y="1057290"/>
                  <a:pt x="1057290" y="0"/>
                  <a:pt x="236152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61712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7D8013-1AE1-B319-4B50-905C1F85C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4606280" cy="845083"/>
          </a:xfrm>
        </p:spPr>
        <p:txBody>
          <a:bodyPr anchor="b">
            <a:normAutofit/>
          </a:bodyPr>
          <a:lstStyle/>
          <a:p>
            <a:r>
              <a:rPr lang="es-ES" dirty="0"/>
              <a:t>Conclusiones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3DECDFB-A5AC-3537-CAA8-700F8FFE2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399563"/>
            <a:ext cx="4896750" cy="2747963"/>
          </a:xfrm>
        </p:spPr>
        <p:txBody>
          <a:bodyPr anchor="t">
            <a:normAutofit/>
          </a:bodyPr>
          <a:lstStyle/>
          <a:p>
            <a:r>
              <a:rPr lang="es-ES" sz="2400" dirty="0"/>
              <a:t>Predecir si una obra de arte será destacada o no, es una tarea difícil.</a:t>
            </a:r>
          </a:p>
          <a:p>
            <a:r>
              <a:rPr lang="es-ES" sz="2400" dirty="0"/>
              <a:t>Nuestro modelo intenta ayudar en esta tarea, pero los datos la dificultan.</a:t>
            </a:r>
          </a:p>
          <a:p>
            <a:r>
              <a:rPr lang="es-ES" sz="2400" dirty="0"/>
              <a:t>Datos cambiantes y necesidad de reentrenar el modelo.</a:t>
            </a:r>
            <a:endParaRPr lang="en-US" sz="2400" dirty="0"/>
          </a:p>
        </p:txBody>
      </p:sp>
      <p:grpSp>
        <p:nvGrpSpPr>
          <p:cNvPr id="16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Marcador de contenido 4" descr="Imagen que contiene tabla, pantalla, reloj, cumpleaños&#10;&#10;Descripción generada automáticamente">
            <a:extLst>
              <a:ext uri="{FF2B5EF4-FFF2-40B4-BE49-F238E27FC236}">
                <a16:creationId xmlns:a16="http://schemas.microsoft.com/office/drawing/2014/main" id="{40433BC9-C2EE-CF58-6825-D8748A52F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6306574" y="552339"/>
            <a:ext cx="5728174" cy="5728174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0528356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D39089"/>
      </a:accent1>
      <a:accent2>
        <a:srgbClr val="C79A6B"/>
      </a:accent2>
      <a:accent3>
        <a:srgbClr val="AAA66F"/>
      </a:accent3>
      <a:accent4>
        <a:srgbClr val="91AB5F"/>
      </a:accent4>
      <a:accent5>
        <a:srgbClr val="80AE72"/>
      </a:accent5>
      <a:accent6>
        <a:srgbClr val="63B371"/>
      </a:accent6>
      <a:hlink>
        <a:srgbClr val="588C92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122</Words>
  <Application>Microsoft Office PowerPoint</Application>
  <PresentationFormat>Panorámica</PresentationFormat>
  <Paragraphs>19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Nova</vt:lpstr>
      <vt:lpstr>ConfettiVTI</vt:lpstr>
      <vt:lpstr>Presentación de PowerPoint</vt:lpstr>
      <vt:lpstr>Problema de negocio</vt:lpstr>
      <vt:lpstr>Pasos del trabajo</vt:lpstr>
      <vt:lpstr>Paso 1: Limpieza de datos</vt:lpstr>
      <vt:lpstr>Paso 2: EDA</vt:lpstr>
      <vt:lpstr>Paso 3: Entrenamiento y evaluación del modelo</vt:lpstr>
      <vt:lpstr>Paso 4: Predicciones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Alba María Romero</dc:creator>
  <cp:lastModifiedBy>Alba María Romero</cp:lastModifiedBy>
  <cp:revision>3</cp:revision>
  <dcterms:created xsi:type="dcterms:W3CDTF">2024-07-18T20:30:35Z</dcterms:created>
  <dcterms:modified xsi:type="dcterms:W3CDTF">2024-07-18T21:17:59Z</dcterms:modified>
</cp:coreProperties>
</file>